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C000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D1DDF4"/>
          </a:solidFill>
        </a:fill>
      </a:tcStyle>
    </a:wholeTbl>
    <a:band2H>
      <a:tcTxStyle b="def" i="def"/>
      <a:tcStyle>
        <a:tcBdr/>
        <a:fill>
          <a:solidFill>
            <a:srgbClr val="EAEFF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381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381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CBEACC"/>
          </a:solidFill>
        </a:fill>
      </a:tcStyle>
    </a:wholeTbl>
    <a:band2H>
      <a:tcTxStyle b="def" i="def"/>
      <a:tcStyle>
        <a:tcBdr/>
        <a:fill>
          <a:solidFill>
            <a:srgbClr val="E7F5E7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381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381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E4D2F1"/>
          </a:solidFill>
        </a:fill>
      </a:tcStyle>
    </a:wholeTbl>
    <a:band2H>
      <a:tcTxStyle b="def" i="def"/>
      <a:tcStyle>
        <a:tcBdr/>
        <a:fill>
          <a:solidFill>
            <a:srgbClr val="F2EAF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381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381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E6FB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C000EB"/>
              </a:solidFill>
              <a:prstDash val="solid"/>
              <a:round/>
            </a:ln>
          </a:top>
          <a:bottom>
            <a:ln w="25400" cap="flat">
              <a:solidFill>
                <a:srgbClr val="C000E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000EB"/>
              </a:solidFill>
              <a:prstDash val="solid"/>
              <a:round/>
            </a:ln>
          </a:top>
          <a:bottom>
            <a:ln w="25400" cap="flat">
              <a:solidFill>
                <a:srgbClr val="C000E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C000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E8CAF7"/>
          </a:solidFill>
        </a:fill>
      </a:tcStyle>
    </a:wholeTbl>
    <a:band2H>
      <a:tcTxStyle b="def" i="def"/>
      <a:tcStyle>
        <a:tcBdr/>
        <a:fill>
          <a:solidFill>
            <a:srgbClr val="F4E6FB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C000E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381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C000EB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381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C000E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EBEBE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solidFill>
            <a:srgbClr val="EBEBEB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50800" cap="flat">
              <a:solidFill>
                <a:srgbClr val="EBEBEB"/>
              </a:solidFill>
              <a:prstDash val="solid"/>
              <a:round/>
            </a:ln>
          </a:top>
          <a:bottom>
            <a:ln w="127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EBEBEB"/>
      </a:tcTxStyle>
      <a:tcStyle>
        <a:tcBdr>
          <a:left>
            <a:ln w="12700" cap="flat">
              <a:solidFill>
                <a:srgbClr val="EBEBEB"/>
              </a:solidFill>
              <a:prstDash val="solid"/>
              <a:round/>
            </a:ln>
          </a:left>
          <a:right>
            <a:ln w="12700" cap="flat">
              <a:solidFill>
                <a:srgbClr val="EBEBEB"/>
              </a:solidFill>
              <a:prstDash val="solid"/>
              <a:round/>
            </a:ln>
          </a:right>
          <a:top>
            <a:ln w="12700" cap="flat">
              <a:solidFill>
                <a:srgbClr val="EBEBEB"/>
              </a:solidFill>
              <a:prstDash val="solid"/>
              <a:round/>
            </a:ln>
          </a:top>
          <a:bottom>
            <a:ln w="25400" cap="flat">
              <a:solidFill>
                <a:srgbClr val="EBEBEB"/>
              </a:solidFill>
              <a:prstDash val="solid"/>
              <a:round/>
            </a:ln>
          </a:bottom>
          <a:insideH>
            <a:ln w="12700" cap="flat">
              <a:solidFill>
                <a:srgbClr val="EBEBEB"/>
              </a:solidFill>
              <a:prstDash val="solid"/>
              <a:round/>
            </a:ln>
          </a:insideH>
          <a:insideV>
            <a:ln w="12700" cap="flat">
              <a:solidFill>
                <a:srgbClr val="EBEBE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1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93270" indent="-286870" algn="ctr">
              <a:lnSpc>
                <a:spcPct val="110000"/>
              </a:lnSpc>
              <a:spcBef>
                <a:spcPts val="0"/>
              </a:spcBef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99670" indent="-286870" algn="ctr">
              <a:lnSpc>
                <a:spcPct val="110000"/>
              </a:lnSpc>
              <a:spcBef>
                <a:spcPts val="0"/>
              </a:spcBef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506070" indent="-286870" algn="ctr">
              <a:lnSpc>
                <a:spcPct val="110000"/>
              </a:lnSpc>
              <a:spcBef>
                <a:spcPts val="0"/>
              </a:spcBef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12470" indent="-286870" algn="ctr">
              <a:lnSpc>
                <a:spcPct val="110000"/>
              </a:lnSpc>
              <a:spcBef>
                <a:spcPts val="0"/>
              </a:spcBef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104900" y="758937"/>
            <a:ext cx="10795000" cy="5943603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EBEBEB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hydra-3.si.edu/tools/QSubGen/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ubTitle" sz="quarter" idx="1"/>
          </p:nvPr>
        </p:nvSpPr>
        <p:spPr>
          <a:xfrm>
            <a:off x="653900" y="6512660"/>
            <a:ext cx="11697000" cy="1199259"/>
          </a:xfrm>
          <a:prstGeom prst="rect">
            <a:avLst/>
          </a:prstGeom>
        </p:spPr>
        <p:txBody>
          <a:bodyPr/>
          <a:lstStyle>
            <a:lvl1pPr defTabSz="525779">
              <a:defRPr sz="7200">
                <a:effectLst>
                  <a:outerShdw sx="100000" sy="100000" kx="0" ky="0" algn="b" rotWithShape="0" blurRad="50800" dist="22860" dir="5400000">
                    <a:srgbClr val="000000"/>
                  </a:outerShdw>
                </a:effectLst>
              </a:defRPr>
            </a:lvl1pPr>
          </a:lstStyle>
          <a:p>
            <a:pPr/>
            <a:r>
              <a:t>HPC at the Smithsonian</a:t>
            </a:r>
          </a:p>
        </p:txBody>
      </p:sp>
      <p:pic>
        <p:nvPicPr>
          <p:cNvPr id="120" name="image2.jpeg"/>
          <p:cNvPicPr>
            <a:picLocks noChangeAspect="1"/>
          </p:cNvPicPr>
          <p:nvPr/>
        </p:nvPicPr>
        <p:blipFill>
          <a:blip r:embed="rId2">
            <a:extLst/>
          </a:blip>
          <a:srcRect l="960" t="14090" r="959" b="14089"/>
          <a:stretch>
            <a:fillRect/>
          </a:stretch>
        </p:blipFill>
        <p:spPr>
          <a:xfrm>
            <a:off x="1554558" y="605435"/>
            <a:ext cx="9895833" cy="5434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1" name="Shape 121"/>
          <p:cNvSpPr/>
          <p:nvPr/>
        </p:nvSpPr>
        <p:spPr>
          <a:xfrm>
            <a:off x="4071822" y="8184733"/>
            <a:ext cx="4861155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Introduction to Hydra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318" r="0" b="4317"/>
          <a:stretch>
            <a:fillRect/>
          </a:stretch>
        </p:blipFill>
        <p:spPr>
          <a:xfrm>
            <a:off x="3549882" y="2337035"/>
            <a:ext cx="5588001" cy="6807201"/>
          </a:xfrm>
          <a:prstGeom prst="rect">
            <a:avLst/>
          </a:prstGeom>
        </p:spPr>
      </p:pic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https://confluence.si.edu/HPC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635457" y="4467119"/>
            <a:ext cx="3225433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Matt Kweskin, LAB</a:t>
            </a:r>
          </a:p>
        </p:txBody>
      </p:sp>
      <p:sp>
        <p:nvSpPr>
          <p:cNvPr id="159" name="Shape 159"/>
          <p:cNvSpPr/>
          <p:nvPr/>
        </p:nvSpPr>
        <p:spPr>
          <a:xfrm>
            <a:off x="1635457" y="5106498"/>
            <a:ext cx="3892373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Vanessa González, GGI</a:t>
            </a:r>
          </a:p>
        </p:txBody>
      </p:sp>
      <p:sp>
        <p:nvSpPr>
          <p:cNvPr id="160" name="Shape 160"/>
          <p:cNvSpPr/>
          <p:nvPr/>
        </p:nvSpPr>
        <p:spPr>
          <a:xfrm>
            <a:off x="1621141" y="1631842"/>
            <a:ext cx="3937636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Sylvain Korzennik, SAO</a:t>
            </a:r>
          </a:p>
        </p:txBody>
      </p:sp>
      <p:sp>
        <p:nvSpPr>
          <p:cNvPr id="161" name="Shape 161"/>
          <p:cNvSpPr/>
          <p:nvPr/>
        </p:nvSpPr>
        <p:spPr>
          <a:xfrm>
            <a:off x="717583" y="387293"/>
            <a:ext cx="4306647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>
                <a:effectLst/>
              </a:defRPr>
            </a:pPr>
            <a:r>
              <a:t>Sysadmin support:</a:t>
            </a:r>
          </a:p>
        </p:txBody>
      </p:sp>
      <p:sp>
        <p:nvSpPr>
          <p:cNvPr id="162" name="Shape 162"/>
          <p:cNvSpPr/>
          <p:nvPr/>
        </p:nvSpPr>
        <p:spPr>
          <a:xfrm>
            <a:off x="552050" y="3076128"/>
            <a:ext cx="463771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>
                <a:effectLst/>
              </a:defRPr>
            </a:pPr>
            <a:r>
              <a:t>Application support:</a:t>
            </a:r>
          </a:p>
        </p:txBody>
      </p:sp>
      <p:sp>
        <p:nvSpPr>
          <p:cNvPr id="163" name="Shape 163"/>
          <p:cNvSpPr/>
          <p:nvPr/>
        </p:nvSpPr>
        <p:spPr>
          <a:xfrm>
            <a:off x="1621141" y="1090092"/>
            <a:ext cx="3237434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Jamal Uddin, OCIO</a:t>
            </a:r>
          </a:p>
        </p:txBody>
      </p:sp>
      <p:sp>
        <p:nvSpPr>
          <p:cNvPr id="164" name="Shape 164"/>
          <p:cNvSpPr/>
          <p:nvPr/>
        </p:nvSpPr>
        <p:spPr>
          <a:xfrm>
            <a:off x="1621141" y="2173595"/>
            <a:ext cx="3739440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Rebecca Dikow, OCIO</a:t>
            </a:r>
          </a:p>
        </p:txBody>
      </p:sp>
      <p:sp>
        <p:nvSpPr>
          <p:cNvPr id="165" name="Shape 165"/>
          <p:cNvSpPr/>
          <p:nvPr/>
        </p:nvSpPr>
        <p:spPr>
          <a:xfrm>
            <a:off x="1635457" y="3852148"/>
            <a:ext cx="3739440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Rebecca Dikow, OCIO</a:t>
            </a:r>
          </a:p>
        </p:txBody>
      </p:sp>
      <p:sp>
        <p:nvSpPr>
          <p:cNvPr id="166" name="Shape 166"/>
          <p:cNvSpPr/>
          <p:nvPr/>
        </p:nvSpPr>
        <p:spPr>
          <a:xfrm>
            <a:off x="1635457" y="5697062"/>
            <a:ext cx="3732925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Mirian Tsuchiya, OCIO</a:t>
            </a:r>
          </a:p>
        </p:txBody>
      </p:sp>
      <p:sp>
        <p:nvSpPr>
          <p:cNvPr id="167" name="Shape 167"/>
          <p:cNvSpPr/>
          <p:nvPr/>
        </p:nvSpPr>
        <p:spPr>
          <a:xfrm>
            <a:off x="1635457" y="6287626"/>
            <a:ext cx="3244635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Mike Trizna, NMNH</a:t>
            </a:r>
          </a:p>
        </p:txBody>
      </p:sp>
      <p:sp>
        <p:nvSpPr>
          <p:cNvPr id="168" name="Shape 168"/>
          <p:cNvSpPr/>
          <p:nvPr/>
        </p:nvSpPr>
        <p:spPr>
          <a:xfrm>
            <a:off x="5983241" y="1476961"/>
            <a:ext cx="651510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SI-HPC-admin@si.edu</a:t>
            </a:r>
          </a:p>
        </p:txBody>
      </p:sp>
      <p:sp>
        <p:nvSpPr>
          <p:cNvPr id="169" name="Shape 169"/>
          <p:cNvSpPr/>
          <p:nvPr/>
        </p:nvSpPr>
        <p:spPr>
          <a:xfrm>
            <a:off x="7004016" y="4951616"/>
            <a:ext cx="447355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FFFFFF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SI-HPC@si.edu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Architecture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497043" y="1829037"/>
            <a:ext cx="12131728" cy="5022802"/>
          </a:xfrm>
          <a:prstGeom prst="rect">
            <a:avLst/>
          </a:prstGeom>
        </p:spPr>
        <p:txBody>
          <a:bodyPr/>
          <a:lstStyle/>
          <a:p>
            <a:pPr marL="352697" indent="-352697" defTabSz="467359">
              <a:spcBef>
                <a:spcPts val="2500"/>
              </a:spcBef>
              <a:defRPr>
                <a:effectLst>
                  <a:outerShdw sx="100000" sy="100000" kx="0" ky="0" algn="b" rotWithShape="0" blurRad="38100" dist="20320" dir="5400000">
                    <a:srgbClr val="000000"/>
                  </a:outerShdw>
                </a:effectLst>
              </a:defRPr>
            </a:pPr>
            <a:r>
              <a:t>Many computers connected to each other via an </a:t>
            </a:r>
            <a:r>
              <a:rPr u="sng"/>
              <a:t>interconnection network (interconnect)</a:t>
            </a:r>
            <a:r>
              <a:t> with software that controls where jobs are run</a:t>
            </a:r>
          </a:p>
          <a:p>
            <a:pPr marL="352697" indent="-352697" defTabSz="467359">
              <a:spcBef>
                <a:spcPts val="2500"/>
              </a:spcBef>
              <a:defRPr>
                <a:effectLst>
                  <a:outerShdw sx="100000" sy="100000" kx="0" ky="0" algn="b" rotWithShape="0" blurRad="38100" dist="20320" dir="5400000">
                    <a:srgbClr val="000000"/>
                  </a:outerShdw>
                </a:effectLst>
              </a:defRPr>
            </a:pPr>
            <a:r>
              <a:t>Each computer in the cluster is called a </a:t>
            </a:r>
            <a:r>
              <a:rPr u="sng"/>
              <a:t>node</a:t>
            </a:r>
          </a:p>
          <a:p>
            <a:pPr lvl="1" marL="627017" indent="-352697" defTabSz="467359">
              <a:spcBef>
                <a:spcPts val="2500"/>
              </a:spcBef>
              <a:defRPr u="sng">
                <a:effectLst>
                  <a:outerShdw sx="100000" sy="100000" kx="0" ky="0" algn="b" rotWithShape="0" blurRad="38100" dist="20320" dir="5400000">
                    <a:srgbClr val="000000"/>
                  </a:outerShdw>
                </a:effectLst>
              </a:defRPr>
            </a:pPr>
            <a:r>
              <a:t>Login nodes</a:t>
            </a:r>
            <a:r>
              <a:rPr u="none"/>
              <a:t>: users log into these to access the cluster and launch jobs, they perform no real computation (hydra-login01.si.edu, hydra-login02.si.edu)</a:t>
            </a:r>
          </a:p>
          <a:p>
            <a:pPr lvl="1" marL="627017" indent="-352697" defTabSz="467359">
              <a:spcBef>
                <a:spcPts val="2500"/>
              </a:spcBef>
              <a:defRPr u="sng">
                <a:effectLst>
                  <a:outerShdw sx="100000" sy="100000" kx="0" ky="0" algn="b" rotWithShape="0" blurRad="38100" dist="20320" dir="5400000">
                    <a:srgbClr val="000000"/>
                  </a:outerShdw>
                </a:effectLst>
              </a:defRPr>
            </a:pPr>
            <a:r>
              <a:t>Compute nodes</a:t>
            </a:r>
            <a:r>
              <a:rPr u="none"/>
              <a:t>: actually run your program</a:t>
            </a:r>
          </a:p>
          <a:p>
            <a:pPr lvl="1" marL="627017" indent="-352697" defTabSz="467359">
              <a:spcBef>
                <a:spcPts val="2500"/>
              </a:spcBef>
              <a:defRPr u="sng">
                <a:effectLst>
                  <a:outerShdw sx="100000" sy="100000" kx="0" ky="0" algn="b" rotWithShape="0" blurRad="38100" dist="20320" dir="5400000">
                    <a:srgbClr val="000000"/>
                  </a:outerShdw>
                </a:effectLst>
              </a:defRPr>
            </a:pPr>
            <a:r>
              <a:t>Head node</a:t>
            </a:r>
            <a:r>
              <a:rPr u="none"/>
              <a:t>: runs the software that controls the cluster and the jobs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Queuing System/Job Scheduler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/>
          <a:lstStyle/>
          <a:p>
            <a:pPr marL="430304" indent="-430304">
              <a:defRPr sz="3600"/>
            </a:pPr>
            <a:r>
              <a:t>Software that schedules the jobs and submits them to the compute nodes.</a:t>
            </a:r>
          </a:p>
          <a:p>
            <a:pPr marL="430304" indent="-430304">
              <a:defRPr sz="3600"/>
            </a:pPr>
            <a:r>
              <a:t>Hydra uses the “(Sun) Grid Engine” queuing system.</a:t>
            </a:r>
          </a:p>
          <a:p>
            <a:pPr marL="430304" indent="-430304">
              <a:defRPr sz="3600"/>
            </a:pPr>
            <a:r>
              <a:t>Most jobs should be run in batch mode. </a:t>
            </a:r>
            <a:r>
              <a:t>To submit jobs, you use the command "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qsub"</a:t>
            </a:r>
          </a:p>
          <a:p>
            <a:pPr marL="430304" indent="-430304">
              <a:defRPr sz="3600"/>
            </a:pPr>
            <a:r>
              <a:t>T</a:t>
            </a:r>
            <a:r>
              <a:t>here is also an interactive mode for short jobs. To initiate, type “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qrsh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Submitting Jobs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Job Submission:</a:t>
            </a:r>
          </a:p>
          <a:p>
            <a:pPr/>
            <a:r>
              <a:t>You need to know…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/>
          <a:lstStyle/>
          <a:p>
            <a:pPr marL="478116" indent="-478116">
              <a:defRPr sz="4000"/>
            </a:pPr>
            <a:r>
              <a:t>Number of CPUs/type of parallel environment</a:t>
            </a:r>
          </a:p>
          <a:p>
            <a:pPr marL="478116" indent="-478116">
              <a:defRPr sz="4000"/>
            </a:pPr>
            <a:r>
              <a:t>Time you job will take</a:t>
            </a:r>
          </a:p>
          <a:p>
            <a:pPr marL="478116" indent="-478116">
              <a:defRPr sz="4000"/>
            </a:pPr>
            <a:r>
              <a:t>Memory you would like to reserve</a:t>
            </a:r>
          </a:p>
          <a:p>
            <a:pPr marL="478116" indent="-478116">
              <a:defRPr sz="4000"/>
            </a:pPr>
            <a:r>
              <a:t>Job specific information (module required, job specific commands)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 of CPUs: Parallelization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/>
            <a:r>
              <a:t>Naive parallelization (embarrassingly parallel)- one large job easily split into separate jobs. </a:t>
            </a:r>
          </a:p>
          <a:p>
            <a:pPr lvl="1"/>
          </a:p>
          <a:p>
            <a:pPr lvl="1"/>
          </a:p>
          <a:p>
            <a:pPr lvl="1"/>
          </a:p>
          <a:p>
            <a:pPr lvl="1"/>
            <a:r>
              <a:t>E.g. many sequential blast searches at once, splitting bootstrap reps.</a:t>
            </a:r>
          </a:p>
        </p:txBody>
      </p:sp>
      <p:pic>
        <p:nvPicPr>
          <p:cNvPr id="18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947" y="1272307"/>
            <a:ext cx="2271146" cy="97144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4863851" y="4423271"/>
            <a:ext cx="1727202" cy="174257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5956300" y="4640510"/>
            <a:ext cx="449461" cy="47258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5956300" y="5364410"/>
            <a:ext cx="449461" cy="47258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5181600" y="4640510"/>
            <a:ext cx="449461" cy="47258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5181600" y="5364410"/>
            <a:ext cx="449461" cy="47258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6616700" y="4431010"/>
            <a:ext cx="599877" cy="174257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8" name="Group 198"/>
          <p:cNvGrpSpPr/>
          <p:nvPr/>
        </p:nvGrpSpPr>
        <p:grpSpPr>
          <a:xfrm>
            <a:off x="1835237" y="4445648"/>
            <a:ext cx="4058682" cy="1121097"/>
            <a:chOff x="0" y="-1"/>
            <a:chExt cx="4058681" cy="1121096"/>
          </a:xfrm>
        </p:grpSpPr>
        <p:sp>
          <p:nvSpPr>
            <p:cNvPr id="193" name="Shape 193"/>
            <p:cNvSpPr/>
            <p:nvPr/>
          </p:nvSpPr>
          <p:spPr>
            <a:xfrm>
              <a:off x="-1" y="-2"/>
              <a:ext cx="2501723" cy="671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EBEB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CPU cores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2610412" y="431150"/>
              <a:ext cx="627263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610412" y="335900"/>
              <a:ext cx="1401963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2635811" y="431150"/>
              <a:ext cx="662823" cy="662824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661211" y="393050"/>
              <a:ext cx="1397470" cy="728046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7244597" y="4394848"/>
            <a:ext cx="2382339" cy="671802"/>
            <a:chOff x="0" y="0"/>
            <a:chExt cx="2382337" cy="671801"/>
          </a:xfrm>
        </p:grpSpPr>
        <p:sp>
          <p:nvSpPr>
            <p:cNvPr id="199" name="Shape 199"/>
            <p:cNvSpPr/>
            <p:nvPr/>
          </p:nvSpPr>
          <p:spPr>
            <a:xfrm>
              <a:off x="1177361" y="-1"/>
              <a:ext cx="1204977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EBEB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RAM</a:t>
              </a:r>
            </a:p>
          </p:txBody>
        </p:sp>
        <p:sp>
          <p:nvSpPr>
            <p:cNvPr id="200" name="Shape 200"/>
            <p:cNvSpPr/>
            <p:nvPr/>
          </p:nvSpPr>
          <p:spPr>
            <a:xfrm flipH="1" flipV="1">
              <a:off x="-1" y="374000"/>
              <a:ext cx="1149342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</p:grpSp>
      <p:sp>
        <p:nvSpPr>
          <p:cNvPr id="202" name="Shape 202"/>
          <p:cNvSpPr/>
          <p:nvPr/>
        </p:nvSpPr>
        <p:spPr>
          <a:xfrm>
            <a:off x="5029496" y="4356124"/>
            <a:ext cx="753965" cy="965153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09" name="Group 209"/>
          <p:cNvGrpSpPr/>
          <p:nvPr/>
        </p:nvGrpSpPr>
        <p:grpSpPr>
          <a:xfrm>
            <a:off x="8013451" y="4423271"/>
            <a:ext cx="2352727" cy="1750319"/>
            <a:chOff x="0" y="0"/>
            <a:chExt cx="2352726" cy="1750318"/>
          </a:xfrm>
        </p:grpSpPr>
        <p:sp>
          <p:nvSpPr>
            <p:cNvPr id="203" name="Shape 203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" name="Shape 210"/>
          <p:cNvSpPr/>
          <p:nvPr/>
        </p:nvSpPr>
        <p:spPr>
          <a:xfrm>
            <a:off x="8156367" y="4391076"/>
            <a:ext cx="779365" cy="97144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3"/>
      <p:bldP build="whole" bldLvl="1" animBg="1" rev="0" advAuto="0" spid="198" grpId="1"/>
      <p:bldP build="whole" bldLvl="1" animBg="1" rev="0" advAuto="0" spid="201" grpId="2"/>
      <p:bldP build="whole" bldLvl="1" animBg="1" rev="0" advAuto="0" spid="198" grpId="4"/>
      <p:bldP build="whole" bldLvl="1" animBg="1" rev="0" advAuto="0" spid="210" grpId="7"/>
      <p:bldP build="whole" bldLvl="1" animBg="1" rev="0" advAuto="0" spid="201" grpId="5"/>
      <p:bldP build="whole" bldLvl="1" animBg="1" rev="0" advAuto="0" spid="209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 of CPUs: Parallelization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/>
            <a:r>
              <a:t>Multi-threading (pthreads, OpenMP)-multiple CPUs on a </a:t>
            </a:r>
            <a:r>
              <a:rPr u="sng"/>
              <a:t>single node</a:t>
            </a:r>
            <a:r>
              <a:t>. This method uses </a:t>
            </a:r>
            <a:r>
              <a:rPr u="sng"/>
              <a:t>shared memory</a:t>
            </a:r>
            <a:r>
              <a:t>.</a:t>
            </a:r>
          </a:p>
        </p:txBody>
      </p:sp>
      <p:pic>
        <p:nvPicPr>
          <p:cNvPr id="21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947" y="1272307"/>
            <a:ext cx="2271146" cy="9714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 221"/>
          <p:cNvGrpSpPr/>
          <p:nvPr/>
        </p:nvGrpSpPr>
        <p:grpSpPr>
          <a:xfrm>
            <a:off x="2239936" y="4359771"/>
            <a:ext cx="2352728" cy="1750319"/>
            <a:chOff x="0" y="0"/>
            <a:chExt cx="2352726" cy="1750318"/>
          </a:xfrm>
        </p:grpSpPr>
        <p:sp>
          <p:nvSpPr>
            <p:cNvPr id="215" name="Shape 215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" name="Shape 222"/>
          <p:cNvSpPr/>
          <p:nvPr/>
        </p:nvSpPr>
        <p:spPr>
          <a:xfrm>
            <a:off x="2197100" y="4234755"/>
            <a:ext cx="1883768" cy="110629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50" name="Group 250"/>
          <p:cNvGrpSpPr/>
          <p:nvPr/>
        </p:nvGrpSpPr>
        <p:grpSpPr>
          <a:xfrm>
            <a:off x="5867399" y="4241799"/>
            <a:ext cx="4922418" cy="3758337"/>
            <a:chOff x="0" y="0"/>
            <a:chExt cx="4922416" cy="3758336"/>
          </a:xfrm>
        </p:grpSpPr>
        <p:sp>
          <p:nvSpPr>
            <p:cNvPr id="223" name="Shape 223"/>
            <p:cNvSpPr/>
            <p:nvPr/>
          </p:nvSpPr>
          <p:spPr>
            <a:xfrm>
              <a:off x="-1" y="19049"/>
              <a:ext cx="3736035" cy="372023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95484" y="195509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919385" y="195509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643285" y="195509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2367185" y="195509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3091085" y="195509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95484" y="9194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919385" y="9194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643285" y="9194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367185" y="9194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3091085" y="9194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95484" y="16433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919385" y="16433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643285" y="16433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367185" y="16433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091085" y="16433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95484" y="23672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919385" y="23672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643285" y="23672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367185" y="23672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091085" y="2367210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95484" y="3090245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919385" y="3090245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643285" y="3090245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367185" y="3090245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091085" y="3090245"/>
              <a:ext cx="449463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3814985" y="-1"/>
              <a:ext cx="1107432" cy="3758337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" name="Shape 251"/>
          <p:cNvSpPr/>
          <p:nvPr/>
        </p:nvSpPr>
        <p:spPr>
          <a:xfrm>
            <a:off x="5715000" y="4234755"/>
            <a:ext cx="3368479" cy="1508177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5514280" y="3853208"/>
            <a:ext cx="4327279" cy="4427492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58" name="Group 258"/>
          <p:cNvGrpSpPr/>
          <p:nvPr/>
        </p:nvGrpSpPr>
        <p:grpSpPr>
          <a:xfrm>
            <a:off x="9512299" y="4667250"/>
            <a:ext cx="705884" cy="2907436"/>
            <a:chOff x="0" y="0"/>
            <a:chExt cx="705883" cy="2907435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705884" cy="1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0" y="736600"/>
              <a:ext cx="705884" cy="1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0" y="1453717"/>
              <a:ext cx="705884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0" y="2170834"/>
              <a:ext cx="705884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2907434"/>
              <a:ext cx="705884" cy="2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EBEBEB"/>
                  </a:solidFill>
                </a:defRPr>
              </a:pPr>
            </a:p>
          </p:txBody>
        </p:sp>
      </p:grpSp>
      <p:sp>
        <p:nvSpPr>
          <p:cNvPr id="259" name="Shape 259"/>
          <p:cNvSpPr/>
          <p:nvPr/>
        </p:nvSpPr>
        <p:spPr>
          <a:xfrm>
            <a:off x="8191500" y="6448375"/>
            <a:ext cx="1270000" cy="1533577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8191500" y="4314775"/>
            <a:ext cx="1270000" cy="1533577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6743700" y="5051375"/>
            <a:ext cx="1270000" cy="1533577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9"/>
      <p:bldP build="whole" bldLvl="1" animBg="1" rev="0" advAuto="0" spid="259" grpId="10"/>
      <p:bldP build="whole" bldLvl="1" animBg="1" rev="0" advAuto="0" spid="222" grpId="2"/>
      <p:bldP build="whole" bldLvl="1" animBg="1" rev="0" advAuto="0" spid="251" grpId="4"/>
      <p:bldP build="whole" bldLvl="1" animBg="1" rev="0" advAuto="0" spid="251" grpId="5"/>
      <p:bldP build="whole" bldLvl="1" animBg="1" rev="0" advAuto="0" spid="221" grpId="1"/>
      <p:bldP build="whole" bldLvl="1" animBg="1" rev="0" advAuto="0" spid="260" grpId="11"/>
      <p:bldP build="whole" bldLvl="1" animBg="1" rev="0" advAuto="0" spid="252" grpId="6"/>
      <p:bldP build="whole" bldLvl="1" animBg="1" rev="0" advAuto="0" spid="252" grpId="8"/>
      <p:bldP build="whole" bldLvl="1" animBg="1" rev="0" advAuto="0" spid="258" grpId="7"/>
      <p:bldP build="whole" bldLvl="1" animBg="1" rev="0" advAuto="0" spid="250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 of CPUs: Parallelization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/>
            <a:r>
              <a:t>MPI (Message Passing Interface)-multiple CPUs across </a:t>
            </a:r>
            <a:r>
              <a:rPr u="sng"/>
              <a:t>multiple nodes</a:t>
            </a:r>
            <a:r>
              <a:t>. Messages are passed between nodes via the </a:t>
            </a:r>
            <a:r>
              <a:rPr u="sng"/>
              <a:t>interconnect</a:t>
            </a:r>
            <a:r>
              <a:t>. This method uses distributed memory. </a:t>
            </a:r>
          </a:p>
        </p:txBody>
      </p:sp>
      <p:pic>
        <p:nvPicPr>
          <p:cNvPr id="26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947" y="1272307"/>
            <a:ext cx="2271146" cy="9714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 272"/>
          <p:cNvGrpSpPr/>
          <p:nvPr/>
        </p:nvGrpSpPr>
        <p:grpSpPr>
          <a:xfrm>
            <a:off x="3052736" y="4842371"/>
            <a:ext cx="2352728" cy="1750319"/>
            <a:chOff x="0" y="0"/>
            <a:chExt cx="2352726" cy="1750318"/>
          </a:xfrm>
        </p:grpSpPr>
        <p:sp>
          <p:nvSpPr>
            <p:cNvPr id="266" name="Shape 266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5897536" y="4842371"/>
            <a:ext cx="2352728" cy="1750319"/>
            <a:chOff x="0" y="0"/>
            <a:chExt cx="2352726" cy="1750318"/>
          </a:xfrm>
        </p:grpSpPr>
        <p:sp>
          <p:nvSpPr>
            <p:cNvPr id="273" name="Shape 273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8742336" y="4842371"/>
            <a:ext cx="2352728" cy="1750319"/>
            <a:chOff x="0" y="0"/>
            <a:chExt cx="2352726" cy="1750318"/>
          </a:xfrm>
        </p:grpSpPr>
        <p:sp>
          <p:nvSpPr>
            <p:cNvPr id="280" name="Shape 280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3052736" y="7014071"/>
            <a:ext cx="2352728" cy="1750319"/>
            <a:chOff x="0" y="0"/>
            <a:chExt cx="2352726" cy="1750318"/>
          </a:xfrm>
        </p:grpSpPr>
        <p:sp>
          <p:nvSpPr>
            <p:cNvPr id="287" name="Shape 287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5897536" y="7014071"/>
            <a:ext cx="2352728" cy="1750319"/>
            <a:chOff x="0" y="0"/>
            <a:chExt cx="2352726" cy="1750318"/>
          </a:xfrm>
        </p:grpSpPr>
        <p:sp>
          <p:nvSpPr>
            <p:cNvPr id="294" name="Shape 294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8742336" y="7014071"/>
            <a:ext cx="2352728" cy="1750319"/>
            <a:chOff x="0" y="0"/>
            <a:chExt cx="2352726" cy="1750318"/>
          </a:xfrm>
        </p:grpSpPr>
        <p:sp>
          <p:nvSpPr>
            <p:cNvPr id="301" name="Shape 301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2031999" y="4427532"/>
            <a:ext cx="7889447" cy="5147010"/>
            <a:chOff x="0" y="0"/>
            <a:chExt cx="7889445" cy="5147009"/>
          </a:xfrm>
        </p:grpSpPr>
        <p:sp>
          <p:nvSpPr>
            <p:cNvPr id="308" name="Shape 308"/>
            <p:cNvSpPr/>
            <p:nvPr/>
          </p:nvSpPr>
          <p:spPr>
            <a:xfrm>
              <a:off x="-1" y="1133232"/>
              <a:ext cx="284015" cy="2040187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CE7123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74835" y="1260169"/>
              <a:ext cx="786552" cy="63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947" y="4954"/>
                  </a:lnTo>
                  <a:lnTo>
                    <a:pt x="16285" y="759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93042" y="179047"/>
              <a:ext cx="3839361" cy="145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40" y="8250"/>
                  </a:lnTo>
                  <a:lnTo>
                    <a:pt x="3451" y="476"/>
                  </a:lnTo>
                  <a:lnTo>
                    <a:pt x="6680" y="479"/>
                  </a:lnTo>
                  <a:lnTo>
                    <a:pt x="14566" y="0"/>
                  </a:lnTo>
                  <a:lnTo>
                    <a:pt x="19712" y="1247"/>
                  </a:lnTo>
                  <a:lnTo>
                    <a:pt x="21600" y="411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73892" y="-1"/>
              <a:ext cx="7615554" cy="131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9" y="7157"/>
                  </a:lnTo>
                  <a:lnTo>
                    <a:pt x="3319" y="4045"/>
                  </a:lnTo>
                  <a:lnTo>
                    <a:pt x="9577" y="2991"/>
                  </a:lnTo>
                  <a:lnTo>
                    <a:pt x="12979" y="0"/>
                  </a:lnTo>
                  <a:lnTo>
                    <a:pt x="18294" y="651"/>
                  </a:lnTo>
                  <a:lnTo>
                    <a:pt x="21600" y="6958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88477" y="2187381"/>
              <a:ext cx="1725662" cy="39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610" y="13694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313034" y="2653511"/>
              <a:ext cx="4333644" cy="22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10" y="11754"/>
                  </a:lnTo>
                  <a:lnTo>
                    <a:pt x="2219" y="19144"/>
                  </a:lnTo>
                  <a:lnTo>
                    <a:pt x="7332" y="20609"/>
                  </a:lnTo>
                  <a:lnTo>
                    <a:pt x="14961" y="21600"/>
                  </a:lnTo>
                  <a:lnTo>
                    <a:pt x="20090" y="19187"/>
                  </a:lnTo>
                  <a:lnTo>
                    <a:pt x="21600" y="16575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303212" y="3125296"/>
              <a:ext cx="7531336" cy="2021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75" y="17618"/>
                  </a:lnTo>
                  <a:lnTo>
                    <a:pt x="5249" y="20371"/>
                  </a:lnTo>
                  <a:lnTo>
                    <a:pt x="11288" y="21175"/>
                  </a:lnTo>
                  <a:lnTo>
                    <a:pt x="15573" y="21600"/>
                  </a:lnTo>
                  <a:lnTo>
                    <a:pt x="21292" y="18812"/>
                  </a:lnTo>
                  <a:lnTo>
                    <a:pt x="21600" y="13111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6" name="Shape 316"/>
          <p:cNvSpPr/>
          <p:nvPr/>
        </p:nvSpPr>
        <p:spPr>
          <a:xfrm>
            <a:off x="5867400" y="4324350"/>
            <a:ext cx="1943744" cy="461536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2705100" y="4464050"/>
            <a:ext cx="8823474" cy="461536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18691" y="4602925"/>
            <a:ext cx="2465773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Infiniband/ethernet switch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  <p:bldP build="whole" bldLvl="1" animBg="1" rev="0" advAuto="0" spid="293" grpId="4"/>
      <p:bldP build="whole" bldLvl="1" animBg="1" rev="0" advAuto="0" spid="318" grpId="8"/>
      <p:bldP build="whole" bldLvl="1" animBg="1" rev="0" advAuto="0" spid="316" grpId="9"/>
      <p:bldP build="whole" bldLvl="1" animBg="1" rev="0" advAuto="0" spid="315" grpId="7"/>
      <p:bldP build="whole" bldLvl="1" animBg="1" rev="0" advAuto="0" spid="300" grpId="5"/>
      <p:bldP build="whole" bldLvl="1" animBg="1" rev="0" advAuto="0" spid="316" grpId="10"/>
      <p:bldP build="whole" bldLvl="1" animBg="1" rev="0" advAuto="0" spid="317" grpId="11"/>
      <p:bldP build="whole" bldLvl="1" animBg="1" rev="0" advAuto="0" spid="286" grpId="3"/>
      <p:bldP build="whole" bldLvl="1" animBg="1" rev="0" advAuto="0" spid="279" grpId="2"/>
      <p:bldP build="whole" bldLvl="1" animBg="1" rev="0" advAuto="0" spid="307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Overview</a:t>
            </a:r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xfrm>
            <a:off x="4893266" y="2358084"/>
            <a:ext cx="5297340" cy="6362701"/>
          </a:xfrm>
          <a:prstGeom prst="rect">
            <a:avLst/>
          </a:prstGeom>
        </p:spPr>
        <p:txBody>
          <a:bodyPr anchor="t"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Why HPC?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SI Computing Cluster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Support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Cluster Architecture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Submitting Jobs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Best Practices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Tips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 of CPUs: Parallelization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/>
            <a:r>
              <a:t>MPI (Message Passing Interface)-multiple CPUs across </a:t>
            </a:r>
            <a:r>
              <a:rPr u="sng"/>
              <a:t>multiple nodes</a:t>
            </a:r>
            <a:r>
              <a:t>. Messages are passed between nodes via the </a:t>
            </a:r>
            <a:r>
              <a:rPr u="sng"/>
              <a:t>interconnect</a:t>
            </a:r>
            <a:r>
              <a:t>. This method uses distributed memory. </a:t>
            </a:r>
          </a:p>
        </p:txBody>
      </p:sp>
      <p:pic>
        <p:nvPicPr>
          <p:cNvPr id="32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947" y="1272307"/>
            <a:ext cx="2271146" cy="9714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9" name="Group 329"/>
          <p:cNvGrpSpPr/>
          <p:nvPr/>
        </p:nvGrpSpPr>
        <p:grpSpPr>
          <a:xfrm>
            <a:off x="3052736" y="4842371"/>
            <a:ext cx="2352728" cy="1750319"/>
            <a:chOff x="0" y="0"/>
            <a:chExt cx="2352726" cy="1750318"/>
          </a:xfrm>
        </p:grpSpPr>
        <p:sp>
          <p:nvSpPr>
            <p:cNvPr id="323" name="Shape 323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5897536" y="4842371"/>
            <a:ext cx="2352728" cy="1750319"/>
            <a:chOff x="0" y="0"/>
            <a:chExt cx="2352726" cy="1750318"/>
          </a:xfrm>
        </p:grpSpPr>
        <p:sp>
          <p:nvSpPr>
            <p:cNvPr id="330" name="Shape 330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8742336" y="4842371"/>
            <a:ext cx="2352728" cy="1750319"/>
            <a:chOff x="0" y="0"/>
            <a:chExt cx="2352726" cy="1750318"/>
          </a:xfrm>
        </p:grpSpPr>
        <p:sp>
          <p:nvSpPr>
            <p:cNvPr id="337" name="Shape 337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0" name="Group 350"/>
          <p:cNvGrpSpPr/>
          <p:nvPr/>
        </p:nvGrpSpPr>
        <p:grpSpPr>
          <a:xfrm>
            <a:off x="3052736" y="7014071"/>
            <a:ext cx="2352728" cy="1750319"/>
            <a:chOff x="0" y="0"/>
            <a:chExt cx="2352726" cy="1750318"/>
          </a:xfrm>
        </p:grpSpPr>
        <p:sp>
          <p:nvSpPr>
            <p:cNvPr id="344" name="Shape 344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5897536" y="7014071"/>
            <a:ext cx="2352728" cy="1750319"/>
            <a:chOff x="0" y="0"/>
            <a:chExt cx="2352726" cy="1750318"/>
          </a:xfrm>
        </p:grpSpPr>
        <p:sp>
          <p:nvSpPr>
            <p:cNvPr id="351" name="Shape 351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8742336" y="7014071"/>
            <a:ext cx="2352728" cy="1750319"/>
            <a:chOff x="0" y="0"/>
            <a:chExt cx="2352726" cy="1750318"/>
          </a:xfrm>
        </p:grpSpPr>
        <p:sp>
          <p:nvSpPr>
            <p:cNvPr id="358" name="Shape 358"/>
            <p:cNvSpPr/>
            <p:nvPr/>
          </p:nvSpPr>
          <p:spPr>
            <a:xfrm>
              <a:off x="-1" y="0"/>
              <a:ext cx="1727202" cy="174258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0924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10924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17748" y="2172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317748" y="941139"/>
              <a:ext cx="449462" cy="47258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1752849" y="7739"/>
              <a:ext cx="599878" cy="174258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2031999" y="4427532"/>
            <a:ext cx="7889447" cy="5147010"/>
            <a:chOff x="0" y="0"/>
            <a:chExt cx="7889445" cy="5147009"/>
          </a:xfrm>
        </p:grpSpPr>
        <p:sp>
          <p:nvSpPr>
            <p:cNvPr id="365" name="Shape 365"/>
            <p:cNvSpPr/>
            <p:nvPr/>
          </p:nvSpPr>
          <p:spPr>
            <a:xfrm>
              <a:off x="-1" y="1133232"/>
              <a:ext cx="284015" cy="2040187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CE7123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74835" y="1260169"/>
              <a:ext cx="786552" cy="63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947" y="4954"/>
                  </a:lnTo>
                  <a:lnTo>
                    <a:pt x="16285" y="759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93042" y="179047"/>
              <a:ext cx="3839361" cy="145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40" y="8250"/>
                  </a:lnTo>
                  <a:lnTo>
                    <a:pt x="3451" y="476"/>
                  </a:lnTo>
                  <a:lnTo>
                    <a:pt x="6680" y="479"/>
                  </a:lnTo>
                  <a:lnTo>
                    <a:pt x="14566" y="0"/>
                  </a:lnTo>
                  <a:lnTo>
                    <a:pt x="19712" y="1247"/>
                  </a:lnTo>
                  <a:lnTo>
                    <a:pt x="21600" y="4116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73892" y="-1"/>
              <a:ext cx="7615554" cy="131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9" y="7157"/>
                  </a:lnTo>
                  <a:lnTo>
                    <a:pt x="3319" y="4045"/>
                  </a:lnTo>
                  <a:lnTo>
                    <a:pt x="9577" y="2991"/>
                  </a:lnTo>
                  <a:lnTo>
                    <a:pt x="12979" y="0"/>
                  </a:lnTo>
                  <a:lnTo>
                    <a:pt x="18294" y="651"/>
                  </a:lnTo>
                  <a:lnTo>
                    <a:pt x="21600" y="6958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88477" y="2187381"/>
              <a:ext cx="1725662" cy="39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610" y="13694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313034" y="2653511"/>
              <a:ext cx="4333644" cy="22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10" y="11754"/>
                  </a:lnTo>
                  <a:lnTo>
                    <a:pt x="2219" y="19144"/>
                  </a:lnTo>
                  <a:lnTo>
                    <a:pt x="7332" y="20609"/>
                  </a:lnTo>
                  <a:lnTo>
                    <a:pt x="14961" y="21600"/>
                  </a:lnTo>
                  <a:lnTo>
                    <a:pt x="20090" y="19187"/>
                  </a:lnTo>
                  <a:lnTo>
                    <a:pt x="21600" y="16575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03212" y="3125296"/>
              <a:ext cx="7531336" cy="2021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75" y="17618"/>
                  </a:lnTo>
                  <a:lnTo>
                    <a:pt x="5249" y="20371"/>
                  </a:lnTo>
                  <a:lnTo>
                    <a:pt x="11288" y="21175"/>
                  </a:lnTo>
                  <a:lnTo>
                    <a:pt x="15573" y="21600"/>
                  </a:lnTo>
                  <a:lnTo>
                    <a:pt x="21292" y="18812"/>
                  </a:lnTo>
                  <a:lnTo>
                    <a:pt x="21600" y="13111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3" name="Shape 373"/>
          <p:cNvSpPr/>
          <p:nvPr/>
        </p:nvSpPr>
        <p:spPr>
          <a:xfrm>
            <a:off x="5867400" y="4804816"/>
            <a:ext cx="1943744" cy="311299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18691" y="4602925"/>
            <a:ext cx="2465773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Infiniband/ethernet switch</a:t>
            </a:r>
          </a:p>
        </p:txBody>
      </p:sp>
      <p:sp>
        <p:nvSpPr>
          <p:cNvPr id="375" name="Shape 375"/>
          <p:cNvSpPr/>
          <p:nvPr/>
        </p:nvSpPr>
        <p:spPr>
          <a:xfrm>
            <a:off x="8890000" y="4910037"/>
            <a:ext cx="790429" cy="778473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8850187" y="7081738"/>
            <a:ext cx="1568551" cy="778473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6042297" y="7818338"/>
            <a:ext cx="1568553" cy="778473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  <p:bldP build="whole" bldLvl="1" animBg="1" rev="0" advAuto="0" spid="376" grpId="2"/>
      <p:bldP build="whole" bldLvl="1" animBg="1" rev="0" advAuto="0" spid="377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 of CPUs: Parallelization</a:t>
            </a:r>
          </a:p>
        </p:txBody>
      </p:sp>
      <p:sp>
        <p:nvSpPr>
          <p:cNvPr id="380" name="Shape 380"/>
          <p:cNvSpPr/>
          <p:nvPr>
            <p:ph type="body" sz="quarter" idx="1"/>
          </p:nvPr>
        </p:nvSpPr>
        <p:spPr>
          <a:xfrm>
            <a:off x="762000" y="3244850"/>
            <a:ext cx="11480800" cy="1066850"/>
          </a:xfrm>
          <a:prstGeom prst="rect">
            <a:avLst/>
          </a:prstGeom>
        </p:spPr>
        <p:txBody>
          <a:bodyPr anchor="t"/>
          <a:lstStyle/>
          <a:p>
            <a:pPr/>
            <a:r>
              <a:t>How do I know which one to use?</a:t>
            </a:r>
          </a:p>
        </p:txBody>
      </p:sp>
      <p:pic>
        <p:nvPicPr>
          <p:cNvPr id="381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947" y="1272307"/>
            <a:ext cx="2271146" cy="97144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762000" y="5949862"/>
            <a:ext cx="11480800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i="1" sz="340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This is determined by the type of program you wish to run. Check the program documentation or check with us.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1"/>
      <p:bldP build="whole" bldLvl="1" animBg="1" rev="0" advAuto="0" spid="382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</a:t>
            </a:r>
          </a:p>
        </p:txBody>
      </p:sp>
      <p:sp>
        <p:nvSpPr>
          <p:cNvPr id="385" name="Shape 385"/>
          <p:cNvSpPr/>
          <p:nvPr>
            <p:ph type="body" idx="1"/>
          </p:nvPr>
        </p:nvSpPr>
        <p:spPr>
          <a:xfrm>
            <a:off x="762000" y="2355850"/>
            <a:ext cx="11480800" cy="6362700"/>
          </a:xfrm>
          <a:prstGeom prst="rect">
            <a:avLst/>
          </a:prstGeom>
        </p:spPr>
        <p:txBody>
          <a:bodyPr/>
          <a:lstStyle/>
          <a:p>
            <a:pPr/>
            <a:r>
              <a:t>The cluster needs to be told estimates of run time</a:t>
            </a:r>
          </a:p>
          <a:p>
            <a:pPr/>
            <a:r>
              <a:t>Short jobs: 7 hours</a:t>
            </a:r>
          </a:p>
          <a:p>
            <a:pPr/>
            <a:r>
              <a:t>Medium: 3 days</a:t>
            </a:r>
          </a:p>
          <a:p>
            <a:pPr/>
            <a:r>
              <a:t>Long: 30 days</a:t>
            </a:r>
          </a:p>
          <a:p>
            <a:pPr/>
            <a:r>
              <a:t>Unlimited (there are very few of these…anything submitted to this queue should have some checkpointing capability)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Memory use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xfrm>
            <a:off x="762000" y="2419350"/>
            <a:ext cx="11480800" cy="6362700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Sylvain: “Memory is both an expensive and scarce resource.”</a:t>
            </a:r>
          </a:p>
          <a:p>
            <a:pPr/>
            <a:r>
              <a:t>Important to give a good estimate!</a:t>
            </a:r>
          </a:p>
          <a:p>
            <a:pPr/>
            <a:r>
              <a:t>How to estimate?</a:t>
            </a:r>
          </a:p>
          <a:p>
            <a:pPr lvl="1"/>
            <a:r>
              <a:t>Check with others, program documentation</a:t>
            </a:r>
          </a:p>
          <a:p>
            <a:pPr lvl="1"/>
            <a:r>
              <a:t>Monitor test runs, try smaller run and check how memory use scales up</a:t>
            </a:r>
          </a:p>
        </p:txBody>
      </p:sp>
      <p:pic>
        <p:nvPicPr>
          <p:cNvPr id="38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370" y="262176"/>
            <a:ext cx="2880811" cy="2222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qsub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flags</a:t>
            </a:r>
          </a:p>
        </p:txBody>
      </p:sp>
      <p:sp>
        <p:nvSpPr>
          <p:cNvPr id="392" name="Shape 392"/>
          <p:cNvSpPr/>
          <p:nvPr>
            <p:ph type="body" idx="1"/>
          </p:nvPr>
        </p:nvSpPr>
        <p:spPr>
          <a:xfrm>
            <a:off x="762000" y="1835150"/>
            <a:ext cx="11480800" cy="7518500"/>
          </a:xfrm>
          <a:prstGeom prst="rect">
            <a:avLst/>
          </a:prstGeom>
        </p:spPr>
        <p:txBody>
          <a:bodyPr anchor="t"/>
          <a:lstStyle/>
          <a:p>
            <a:pPr/>
            <a:r>
              <a:t>How you tell the scheduler about your job</a:t>
            </a: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-cwd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runs job from current working directory</a:t>
            </a:r>
            <a:endParaRPr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-j y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joins the stderr to the stdout</a:t>
            </a:r>
            <a:endParaRPr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-o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sampleOut.log if you have chosen to join stderr and stdout, your job will write these to the sampleOut.log file</a:t>
            </a:r>
            <a:endParaRPr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-N 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The name of your job. Use something informative!</a:t>
            </a:r>
            <a:endParaRPr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-m abe, -M example@si.edu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 email with job status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qsub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flags</a:t>
            </a: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xfrm>
            <a:off x="762000" y="1835149"/>
            <a:ext cx="11480800" cy="6887520"/>
          </a:xfrm>
          <a:prstGeom prst="rect">
            <a:avLst/>
          </a:prstGeom>
        </p:spPr>
        <p:txBody>
          <a:bodyPr anchor="t"/>
          <a:lstStyle/>
          <a:p>
            <a:pPr/>
            <a:r>
              <a:t>Parallel enviromnent 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-pe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/>
            <a:r>
              <a:t>MPI (CPUs spread across nodes)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-pe orte 10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-pe mpich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/>
            <a:r>
              <a:t>Threads (multiple CPUs, one node)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-pe mthread 16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/>
            <a:r>
              <a:t>Run Time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-q &lt;q-name&gt;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-l s_cpu &lt;time&gt;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qsub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flags</a:t>
            </a:r>
          </a:p>
        </p:txBody>
      </p:sp>
      <p:sp>
        <p:nvSpPr>
          <p:cNvPr id="398" name="Shape 398"/>
          <p:cNvSpPr/>
          <p:nvPr>
            <p:ph type="body" idx="1"/>
          </p:nvPr>
        </p:nvSpPr>
        <p:spPr>
          <a:xfrm>
            <a:off x="762000" y="2000249"/>
            <a:ext cx="11480800" cy="6887520"/>
          </a:xfrm>
          <a:prstGeom prst="rect">
            <a:avLst/>
          </a:prstGeom>
        </p:spPr>
        <p:txBody>
          <a:bodyPr anchor="t"/>
          <a:lstStyle/>
          <a:p>
            <a:pPr marL="284479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</a:defRPr>
            </a:pPr>
            <a:r>
              <a:t>Memory use specification:</a:t>
            </a:r>
          </a:p>
          <a:p>
            <a:pPr lvl="1" marL="568959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-l memres=4G,h_data=4G,h_vmem=4G</a:t>
            </a:r>
          </a:p>
          <a:p>
            <a:pPr lvl="2" marL="853438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memres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: “Memory Reserved” This is for the cluster to track memory use and prevent other from grabbing memory you will need. </a:t>
            </a:r>
            <a:r>
              <a:rPr u="sng">
                <a:latin typeface="Helvetica Neue Medium"/>
                <a:ea typeface="Helvetica Neue Medium"/>
                <a:cs typeface="Helvetica Neue Medium"/>
                <a:sym typeface="Helvetica Neue Medium"/>
              </a:rPr>
              <a:t>Corollary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, it prevents other from using that memory. </a:t>
            </a:r>
            <a:r>
              <a:rPr i="1" u="sng">
                <a:latin typeface="Helvetica Neue Medium"/>
                <a:ea typeface="Helvetica Neue Medium"/>
                <a:cs typeface="Helvetica Neue Medium"/>
                <a:sym typeface="Helvetica Neue Medium"/>
              </a:rPr>
              <a:t>This is a shared resource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.</a:t>
            </a:r>
          </a:p>
          <a:p>
            <a:pPr lvl="2" marL="853438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h_data,h_vmem</a:t>
            </a: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: Tells the system to terminate your job if it uses too much RAM</a:t>
            </a:r>
          </a:p>
          <a:p>
            <a:pPr lvl="2" marL="853438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</a:defRPr>
            </a:pPr>
            <a:r>
              <a:t>For large memory jobs, you must indicate that you wish to use the high memory queue by adding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-l himem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this can be added to the other variable using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-l</a:t>
            </a:r>
            <a:r>
              <a:t> flag.</a:t>
            </a:r>
          </a:p>
          <a:p>
            <a:pPr lvl="1" marL="0" indent="160018" algn="ctr" defTabSz="408940">
              <a:spcBef>
                <a:spcPts val="2900"/>
              </a:spcBef>
              <a:buSzTx/>
              <a:buNone/>
              <a:defRPr sz="25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</a:defRPr>
            </a:pPr>
            <a:r>
              <a:t>MEMORY IS PER CPU NOT PER JOB</a:t>
            </a:r>
          </a:p>
          <a:p>
            <a:pPr lvl="1" marL="568959" indent="-284479" defTabSz="408940">
              <a:spcBef>
                <a:spcPts val="2900"/>
              </a:spcBef>
              <a:defRPr sz="2300">
                <a:effectLst>
                  <a:outerShdw sx="100000" sy="100000" kx="0" ky="0" algn="b" rotWithShape="0" blurRad="38100" dist="17780" dir="5400000">
                    <a:srgbClr val="000000"/>
                  </a:outerShdw>
                </a:effectLst>
              </a:defRPr>
            </a:pPr>
            <a:r>
              <a:t>16 threads with 4GB RAM each means 64GB </a:t>
            </a:r>
            <a:r>
              <a:rPr u="sng"/>
              <a:t>total</a:t>
            </a:r>
            <a:r>
              <a:t> </a:t>
            </a:r>
          </a:p>
        </p:txBody>
      </p:sp>
      <p:pic>
        <p:nvPicPr>
          <p:cNvPr id="39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8604" y="7596454"/>
            <a:ext cx="609905" cy="559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05" y="7596454"/>
            <a:ext cx="609905" cy="55908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1879599" y="7240993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00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effectLst/>
              </a:defRPr>
            </a:pPr>
            <a:r>
              <a:t>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Modules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3568" indent="-353568" defTabSz="508254">
              <a:spcBef>
                <a:spcPts val="3600"/>
              </a:spcBef>
              <a:defRPr sz="2900">
                <a:effectLst>
                  <a:outerShdw sx="100000" sy="100000" kx="0" ky="0" algn="b" rotWithShape="0" blurRad="38100" dist="22098" dir="5400000">
                    <a:srgbClr val="000000"/>
                  </a:outerShdw>
                </a:effectLst>
              </a:defRPr>
            </a:pPr>
            <a:r>
              <a:t>Modules are a way to set your system paths and environmental variables for use of a particular program or pipeline.</a:t>
            </a:r>
          </a:p>
          <a:p>
            <a:pPr marL="353568" indent="-353568" defTabSz="508254">
              <a:spcBef>
                <a:spcPts val="3600"/>
              </a:spcBef>
              <a:defRPr sz="2900">
                <a:effectLst>
                  <a:outerShdw sx="100000" sy="100000" kx="0" ky="0" algn="b" rotWithShape="0" blurRad="38100" dist="22098" dir="5400000">
                    <a:srgbClr val="000000"/>
                  </a:outerShdw>
                </a:effectLst>
              </a:defRPr>
            </a:pPr>
            <a:r>
              <a:t>You can view available modules with the command: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module avail</a:t>
            </a:r>
          </a:p>
          <a:p>
            <a:pPr marL="353568" indent="-353568" defTabSz="508254">
              <a:spcBef>
                <a:spcPts val="3600"/>
              </a:spcBef>
              <a:defRPr sz="2900">
                <a:effectLst>
                  <a:outerShdw sx="100000" sy="100000" kx="0" ky="0" algn="b" rotWithShape="0" blurRad="38100" dist="22098" dir="5400000">
                    <a:srgbClr val="000000"/>
                  </a:outerShdw>
                </a:effectLst>
              </a:defRPr>
            </a:pPr>
            <a:r>
              <a:t>To find out more about a module you can use: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module whatis &lt;module_name&gt;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$ module help &lt;module_name&gt;  </a:t>
            </a:r>
            <a:br>
              <a:rPr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latin typeface="Courier New"/>
                <a:ea typeface="Courier New"/>
                <a:cs typeface="Courier New"/>
                <a:sym typeface="Courier New"/>
              </a:rPr>
              <a:t>$ module show &lt;module_name&gt;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53568" indent="-353568" defTabSz="508254">
              <a:spcBef>
                <a:spcPts val="3600"/>
              </a:spcBef>
              <a:defRPr sz="2900">
                <a:effectLst>
                  <a:outerShdw sx="100000" sy="100000" kx="0" ky="0" algn="b" rotWithShape="0" blurRad="38100" dist="22098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load a module: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module load &lt;module_name&gt;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Putting it all together</a:t>
            </a:r>
          </a:p>
        </p:txBody>
      </p:sp>
      <p:pic>
        <p:nvPicPr>
          <p:cNvPr id="407" name="image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69"/>
          <a:stretch>
            <a:fillRect/>
          </a:stretch>
        </p:blipFill>
        <p:spPr>
          <a:xfrm>
            <a:off x="3062089" y="1795172"/>
            <a:ext cx="6982083" cy="7699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High Performance Computing (HPC)?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use practices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xfrm>
            <a:off x="762000" y="2053875"/>
            <a:ext cx="11480800" cy="7448309"/>
          </a:xfrm>
          <a:prstGeom prst="rect">
            <a:avLst/>
          </a:prstGeom>
        </p:spPr>
        <p:txBody>
          <a:bodyPr/>
          <a:lstStyle/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Ramp up your use slowly to monitor the resources used by your jobs (CPU, memory, disk space)</a:t>
            </a:r>
          </a:p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Run all analyses through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qsub</a:t>
            </a:r>
            <a:r>
              <a:t>, i.e. NO analyses other than simple scripting/moving around should be done on the login nodes.</a:t>
            </a:r>
          </a:p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Upload your files directly to the /pool drives, not your home directory. </a:t>
            </a:r>
          </a:p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Check available disk space </a:t>
            </a:r>
            <a:r>
              <a:rPr u="sng"/>
              <a:t>before</a:t>
            </a:r>
            <a:r>
              <a:t> you upload large files. </a:t>
            </a:r>
          </a:p>
          <a:p>
            <a:pPr lvl="1" marL="518756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do this with: 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df -h /pool/genomics </a:t>
            </a:r>
            <a:r>
              <a:t>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t>=disk free) </a:t>
            </a:r>
          </a:p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Cleanup disk use following analysis</a:t>
            </a:r>
          </a:p>
          <a:p>
            <a:pPr lvl="1" marL="518756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Remove files after transferring them back</a:t>
            </a:r>
          </a:p>
          <a:p>
            <a:pPr lvl="1" marL="518756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Avoid leaving lots of small files (use tar!!)</a:t>
            </a:r>
          </a:p>
          <a:p>
            <a:pPr marL="266788" indent="-266788" defTabSz="362204">
              <a:spcBef>
                <a:spcPts val="2600"/>
              </a:spcBef>
              <a:defRPr sz="2200">
                <a:effectLst>
                  <a:outerShdw sx="100000" sy="100000" kx="0" ky="0" algn="b" rotWithShape="0" blurRad="25400" dist="15748" dir="5400000">
                    <a:srgbClr val="000000"/>
                  </a:outerShdw>
                </a:effectLst>
              </a:defRPr>
            </a:pPr>
            <a:r>
              <a:t>Understand the usage requirements of the programs that you are running and use reasonable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-l</a:t>
            </a:r>
            <a:r>
              <a:t> flags for memory and compute time.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Transferring files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1699" indent="-421699" defTabSz="572516">
              <a:spcBef>
                <a:spcPts val="4100"/>
              </a:spcBef>
              <a:defRPr sz="3500">
                <a:effectLst>
                  <a:outerShdw sx="100000" sy="100000" kx="0" ky="0" algn="b" rotWithShape="0" blurRad="50800" dist="24892" dir="5400000">
                    <a:srgbClr val="000000"/>
                  </a:outerShdw>
                </a:effectLst>
              </a:defRPr>
            </a:pPr>
            <a:r>
              <a:t>You can use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scp,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sftp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rsync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1699" indent="-421699" defTabSz="572516">
              <a:spcBef>
                <a:spcPts val="4100"/>
              </a:spcBef>
              <a:defRPr sz="3500">
                <a:effectLst>
                  <a:outerShdw sx="100000" sy="100000" kx="0" ky="0" algn="b" rotWithShape="0" blurRad="50800" dist="2489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Important! </a:t>
            </a:r>
          </a:p>
          <a:p>
            <a:pPr lvl="1" marL="819970" indent="-421699" defTabSz="572516">
              <a:spcBef>
                <a:spcPts val="4100"/>
              </a:spcBef>
              <a:defRPr sz="3500">
                <a:effectLst>
                  <a:outerShdw sx="100000" sy="100000" kx="0" ky="0" algn="b" rotWithShape="0" blurRad="50800" dist="2489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 NOT store large files on your home directory.</a:t>
            </a:r>
          </a:p>
          <a:p>
            <a:pPr lvl="1" marL="819970" indent="-421699" defTabSz="572516">
              <a:spcBef>
                <a:spcPts val="4100"/>
              </a:spcBef>
              <a:defRPr sz="3500">
                <a:effectLst>
                  <a:outerShdw sx="100000" sy="100000" kx="0" ky="0" algn="b" rotWithShape="0" blurRad="50800" dist="2489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When given a user account, you will also be given a folder to place your files (e.g. /pool/genomics/USER).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body" idx="1"/>
          </p:nvPr>
        </p:nvSpPr>
        <p:spPr>
          <a:xfrm>
            <a:off x="762000" y="2066637"/>
            <a:ext cx="11480800" cy="7076232"/>
          </a:xfrm>
          <a:prstGeom prst="rect">
            <a:avLst/>
          </a:prstGeom>
        </p:spPr>
        <p:txBody>
          <a:bodyPr/>
          <a:lstStyle/>
          <a:p>
            <a:pPr marL="335637" indent="-335637" defTabSz="455674">
              <a:spcBef>
                <a:spcPts val="3200"/>
              </a:spcBef>
              <a:defRPr sz="2800">
                <a:effectLst>
                  <a:outerShdw sx="100000" sy="100000" kx="0" ky="0" algn="b" rotWithShape="0" blurRad="38100" dist="19812" dir="5400000">
                    <a:srgbClr val="000000"/>
                  </a:outerShdw>
                </a:effectLst>
              </a:defRPr>
            </a:pPr>
            <a:r>
              <a:t>Show info for all of your running jobs: 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qstat -u $USER -s r</a:t>
            </a:r>
          </a:p>
          <a:p>
            <a:pPr marL="335637" indent="-335637" defTabSz="455674">
              <a:spcBef>
                <a:spcPts val="3200"/>
              </a:spcBef>
              <a:defRPr sz="2800">
                <a:effectLst>
                  <a:outerShdw sx="100000" sy="100000" kx="0" ky="0" algn="b" rotWithShape="0" blurRad="38100" dist="19812" dir="5400000">
                    <a:srgbClr val="000000"/>
                  </a:outerShdw>
                </a:effectLst>
              </a:defRPr>
            </a:pPr>
            <a:r>
              <a:t>Display info for a specific job: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$ qstat -j &lt;job_number&gt;</a:t>
            </a:r>
            <a:r>
              <a:t> </a:t>
            </a:r>
          </a:p>
          <a:p>
            <a:pPr marL="335637" indent="-335637" defTabSz="455674">
              <a:spcBef>
                <a:spcPts val="3200"/>
              </a:spcBef>
              <a:defRPr sz="2800">
                <a:effectLst>
                  <a:outerShdw sx="100000" sy="100000" kx="0" ky="0" algn="b" rotWithShape="0" blurRad="38100" dist="19812" dir="5400000">
                    <a:srgbClr val="000000"/>
                  </a:outerShdw>
                </a:effectLst>
              </a:defRPr>
            </a:pPr>
            <a:r>
              <a:t>Check queue usage: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$ qstat -g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335637" indent="-335637" defTabSz="455674">
              <a:spcBef>
                <a:spcPts val="3200"/>
              </a:spcBef>
              <a:defRPr sz="2800">
                <a:effectLst>
                  <a:outerShdw sx="100000" sy="100000" kx="0" ky="0" algn="b" rotWithShape="0" blurRad="38100" dist="19812" dir="5400000">
                    <a:srgbClr val="000000"/>
                  </a:outerShdw>
                </a:effectLst>
              </a:defRPr>
            </a:pPr>
            <a:r>
              <a:t>Check job stats after complete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$ qacct -j &lt;job_number&gt;</a:t>
            </a:r>
          </a:p>
        </p:txBody>
      </p:sp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Helpful commands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Helpful commands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xfrm>
            <a:off x="396526" y="1903242"/>
            <a:ext cx="12211748" cy="7418339"/>
          </a:xfrm>
          <a:prstGeom prst="rect">
            <a:avLst/>
          </a:prstGeom>
        </p:spPr>
        <p:txBody>
          <a:bodyPr/>
          <a:lstStyle/>
          <a:p>
            <a:pPr marL="430304" indent="-430304">
              <a:defRPr sz="3600"/>
            </a:pPr>
            <a:r>
              <a:t>Delete a job: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$ qdel &lt;job_number&gt;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30304" indent="-430304">
              <a:defRPr sz="3600"/>
            </a:pPr>
            <a:r>
              <a:t>Delete all of your jobs: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$ qdel -u $USER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xfrm>
            <a:off x="762000" y="1717383"/>
            <a:ext cx="11480800" cy="2146302"/>
          </a:xfrm>
          <a:prstGeom prst="rect">
            <a:avLst/>
          </a:prstGeom>
        </p:spPr>
        <p:txBody>
          <a:bodyPr/>
          <a:lstStyle/>
          <a:p>
            <a:pPr/>
            <a:r>
              <a:t>Hands 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“Hello world”</a:t>
            </a:r>
          </a:p>
        </p:txBody>
      </p:sp>
      <p:sp>
        <p:nvSpPr>
          <p:cNvPr id="428" name="Shape 428"/>
          <p:cNvSpPr/>
          <p:nvPr>
            <p:ph type="body" idx="1"/>
          </p:nvPr>
        </p:nvSpPr>
        <p:spPr>
          <a:xfrm>
            <a:off x="762000" y="2387600"/>
            <a:ext cx="11480800" cy="6362700"/>
          </a:xfrm>
          <a:prstGeom prst="rect">
            <a:avLst/>
          </a:prstGeom>
        </p:spPr>
        <p:txBody>
          <a:bodyPr/>
          <a:lstStyle/>
          <a:p>
            <a:pPr/>
            <a:r>
              <a:t>Visit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https://hydra-3.si.edu/tools/QSubGen/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449" y="12352"/>
            <a:ext cx="823714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to the directory that houses your qsub file: 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cd /pool/biology/&lt;username&gt;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Now submit your job using: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qsub &lt;name&gt;.job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 can check your job status at any time by typing: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qstat -j &lt;job_number&gt;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the job has already completed, you can check how things went by typing (currently only available on head node):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qacct -j &lt;job_number&gt;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to ensure that your outfile has been written: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it is there, let’s see what it says: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$ less outfile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HPC?</a:t>
            </a:r>
          </a:p>
        </p:txBody>
      </p:sp>
      <p:sp>
        <p:nvSpPr>
          <p:cNvPr id="129" name="Shape 129"/>
          <p:cNvSpPr/>
          <p:nvPr/>
        </p:nvSpPr>
        <p:spPr>
          <a:xfrm>
            <a:off x="10502900" y="165100"/>
            <a:ext cx="17272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70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effectLst/>
              </a:defRPr>
            </a:pPr>
            <a:r>
              <a:t>🐞</a:t>
            </a:r>
          </a:p>
        </p:txBody>
      </p:sp>
      <p:pic>
        <p:nvPicPr>
          <p:cNvPr id="130" name="image2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68" y="2209227"/>
            <a:ext cx="10830464" cy="7221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new alignment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/pool/biology/data</a:t>
            </a:r>
            <a:r>
              <a:t> called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primates.dna.phy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/>
            <a:r>
              <a:t>Let’s set up a RAxML run with it.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3830" y="342552"/>
            <a:ext cx="823714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</a:defRPr>
            </a:pPr>
            <a:r>
              <a:t>This time, let’s use multiple threads</a:t>
            </a:r>
          </a:p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</a:defRPr>
            </a:pPr>
            <a:r>
              <a:t>Select ‘multi-thread’ and 4 CPUs</a:t>
            </a:r>
          </a:p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</a:defRPr>
            </a:pPr>
            <a:r>
              <a:t>RAxML module file is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bioinformatics/raxml/8.2</a:t>
            </a:r>
          </a:p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</a:defRPr>
            </a:pPr>
            <a:r>
              <a:t>Now give your RAxML command in the ‘Job specific commands’ field:</a:t>
            </a:r>
            <a:br/>
            <a:r>
              <a:rPr>
                <a:latin typeface="Courier New"/>
                <a:ea typeface="Courier New"/>
                <a:cs typeface="Courier New"/>
                <a:sym typeface="Courier New"/>
              </a:rPr>
              <a:t>raxmlHPC-SSE3-PTHREADS -T $NSLOTS -n raxmltest -s primates.dna.phy -m GTRCAT -f a -p 234532 -x 345234 -N 100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Submit this job (you should now how after doing the ‘hello world’ example.</a:t>
            </a:r>
          </a:p>
          <a:p>
            <a:pPr marL="373888" indent="-373888" defTabSz="537462">
              <a:spcBef>
                <a:spcPts val="3800"/>
              </a:spcBef>
              <a:defRPr sz="3100">
                <a:effectLst>
                  <a:outerShdw sx="100000" sy="100000" kx="0" ky="0" algn="b" rotWithShape="0" blurRad="50800" dist="23368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Once your job is complete, download your output tree file.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HPC?</a:t>
            </a:r>
          </a:p>
        </p:txBody>
      </p:sp>
      <p:pic>
        <p:nvPicPr>
          <p:cNvPr id="13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9682" y="1999234"/>
            <a:ext cx="5627836" cy="434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211" y="6799905"/>
            <a:ext cx="4491864" cy="1921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2399981" y="2877739"/>
            <a:ext cx="3371495" cy="1911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2000">
                <a:solidFill>
                  <a:srgbClr val="EBEBEB"/>
                </a:solidFill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136" name="Shape 136"/>
          <p:cNvSpPr/>
          <p:nvPr/>
        </p:nvSpPr>
        <p:spPr>
          <a:xfrm>
            <a:off x="6925436" y="7021493"/>
            <a:ext cx="3522727" cy="147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900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Speed</a:t>
            </a:r>
          </a:p>
        </p:txBody>
      </p:sp>
      <p:sp>
        <p:nvSpPr>
          <p:cNvPr id="137" name="Shape 137"/>
          <p:cNvSpPr/>
          <p:nvPr/>
        </p:nvSpPr>
        <p:spPr>
          <a:xfrm>
            <a:off x="5647079" y="5616128"/>
            <a:ext cx="542241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&amp;</a:t>
            </a:r>
          </a:p>
        </p:txBody>
      </p:sp>
      <p:sp>
        <p:nvSpPr>
          <p:cNvPr id="138" name="Shape 138"/>
          <p:cNvSpPr/>
          <p:nvPr/>
        </p:nvSpPr>
        <p:spPr>
          <a:xfrm>
            <a:off x="10502900" y="165100"/>
            <a:ext cx="17272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70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effectLst/>
              </a:defRPr>
            </a:pPr>
            <a:r>
              <a:t>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HPC?</a:t>
            </a:r>
          </a:p>
        </p:txBody>
      </p:sp>
      <p:sp>
        <p:nvSpPr>
          <p:cNvPr id="141" name="Shape 141"/>
          <p:cNvSpPr/>
          <p:nvPr>
            <p:ph type="body" sz="half" idx="1"/>
          </p:nvPr>
        </p:nvSpPr>
        <p:spPr>
          <a:xfrm>
            <a:off x="914400" y="2413000"/>
            <a:ext cx="6866681" cy="6362700"/>
          </a:xfrm>
          <a:prstGeom prst="rect">
            <a:avLst/>
          </a:prstGeom>
        </p:spPr>
        <p:txBody>
          <a:bodyPr/>
          <a:lstStyle/>
          <a:p>
            <a:pPr marL="402336" indent="-402336" defTabSz="578358">
              <a:spcBef>
                <a:spcPts val="4100"/>
              </a:spcBef>
              <a:defRPr sz="3300"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defRPr>
            </a:pPr>
            <a:r>
              <a:t>Size: some analyses use too much memory to be completed on a standard desktop/laptop, e.g. </a:t>
            </a:r>
            <a:r>
              <a:rPr i="1"/>
              <a:t>de novo </a:t>
            </a:r>
            <a:r>
              <a:t>genome assembly</a:t>
            </a:r>
          </a:p>
          <a:p>
            <a:pPr marL="402336" indent="-402336" defTabSz="578358">
              <a:spcBef>
                <a:spcPts val="4100"/>
              </a:spcBef>
              <a:defRPr sz="3300"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defRPr>
            </a:pPr>
          </a:p>
          <a:p>
            <a:pPr marL="402336" indent="-402336" defTabSz="578358">
              <a:spcBef>
                <a:spcPts val="4100"/>
              </a:spcBef>
              <a:defRPr sz="3300">
                <a:effectLst>
                  <a:outerShdw sx="100000" sy="100000" kx="0" ky="0" algn="b" rotWithShape="0" blurRad="50800" dist="25146" dir="5400000">
                    <a:srgbClr val="000000"/>
                  </a:outerShdw>
                </a:effectLst>
              </a:defRPr>
            </a:pPr>
            <a:r>
              <a:t>Speed: all about parallel computing! A problem that might take months on a desktop can take hours on a HPC, e.g. BLAST searches</a:t>
            </a:r>
          </a:p>
        </p:txBody>
      </p:sp>
      <p:pic>
        <p:nvPicPr>
          <p:cNvPr id="14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3969" y="2179802"/>
            <a:ext cx="4296622" cy="331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8611147" y="7015019"/>
            <a:ext cx="3454504" cy="147761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10502900" y="165100"/>
            <a:ext cx="17272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70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effectLst/>
              </a:defRPr>
            </a:pPr>
            <a:r>
              <a:t>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 Computing Cluster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Hydra</a:t>
            </a:r>
          </a:p>
        </p:txBody>
      </p:sp>
      <p:sp>
        <p:nvSpPr>
          <p:cNvPr id="149" name="Shape 149"/>
          <p:cNvSpPr/>
          <p:nvPr>
            <p:ph type="body" sz="half" idx="1"/>
          </p:nvPr>
        </p:nvSpPr>
        <p:spPr>
          <a:xfrm>
            <a:off x="137230" y="1682637"/>
            <a:ext cx="6437621" cy="6807202"/>
          </a:xfrm>
          <a:prstGeom prst="rect">
            <a:avLst/>
          </a:prstGeom>
        </p:spPr>
        <p:txBody>
          <a:bodyPr/>
          <a:lstStyle/>
          <a:p>
            <a:pPr marL="440871" indent="-440871">
              <a:defRPr sz="3600"/>
            </a:pPr>
            <a:r>
              <a:t>Smithsonian HPC cluster</a:t>
            </a:r>
          </a:p>
          <a:p>
            <a:pPr marL="440871" indent="-440871">
              <a:defRPr sz="3600"/>
            </a:pPr>
            <a:r>
              <a:t>3,950 CPUs, 26 TB of RAM</a:t>
            </a:r>
          </a:p>
          <a:p>
            <a:pPr marL="440871" indent="-440871">
              <a:defRPr sz="3600"/>
            </a:pPr>
            <a:r>
              <a:t>16 high memory nodes (14 512GB; 2 1TB RAM; 1 2TB RAM)</a:t>
            </a:r>
          </a:p>
          <a:p>
            <a:pPr marL="440871" indent="-440871">
              <a:defRPr sz="3600"/>
            </a:pPr>
            <a:r>
              <a:t>Many high CPU nodes with 64 CPUs</a:t>
            </a:r>
          </a:p>
        </p:txBody>
      </p:sp>
      <p:pic>
        <p:nvPicPr>
          <p:cNvPr id="150" name="image3-small.jpg"/>
          <p:cNvPicPr>
            <a:picLocks noChangeAspect="1"/>
          </p:cNvPicPr>
          <p:nvPr/>
        </p:nvPicPr>
        <p:blipFill>
          <a:blip r:embed="rId2">
            <a:extLst/>
          </a:blip>
          <a:srcRect l="14943" t="0" r="14943" b="0"/>
          <a:stretch>
            <a:fillRect/>
          </a:stretch>
        </p:blipFill>
        <p:spPr>
          <a:xfrm>
            <a:off x="6420794" y="2214735"/>
            <a:ext cx="5839533" cy="61835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1" name="Shape 151"/>
          <p:cNvSpPr/>
          <p:nvPr/>
        </p:nvSpPr>
        <p:spPr>
          <a:xfrm>
            <a:off x="11239500" y="171450"/>
            <a:ext cx="17272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2700">
                <a:solidFill>
                  <a:srgbClr val="FFFFFF"/>
                </a:solidFill>
              </a:defRPr>
            </a:lvl1pPr>
          </a:lstStyle>
          <a:p>
            <a:pPr/>
            <a:r>
              <a:t>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EBEBEB"/>
      </a:dk1>
      <a:lt1>
        <a:srgbClr val="C000EB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BEBEB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C000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C000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BEBEB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C000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C000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